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85" r:id="rId2"/>
    <p:sldId id="451" r:id="rId3"/>
    <p:sldId id="452" r:id="rId4"/>
    <p:sldId id="453" r:id="rId5"/>
    <p:sldId id="455" r:id="rId6"/>
    <p:sldId id="389" r:id="rId7"/>
    <p:sldId id="457" r:id="rId8"/>
    <p:sldId id="458" r:id="rId9"/>
    <p:sldId id="460" r:id="rId10"/>
    <p:sldId id="461" r:id="rId11"/>
    <p:sldId id="459" r:id="rId12"/>
    <p:sldId id="463" r:id="rId13"/>
    <p:sldId id="390" r:id="rId14"/>
    <p:sldId id="465" r:id="rId15"/>
    <p:sldId id="464" r:id="rId16"/>
    <p:sldId id="466" r:id="rId17"/>
    <p:sldId id="467" r:id="rId18"/>
    <p:sldId id="462" r:id="rId19"/>
    <p:sldId id="468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7033"/>
    <a:srgbClr val="0000FF"/>
    <a:srgbClr val="97F7B7"/>
    <a:srgbClr val="452D87"/>
    <a:srgbClr val="6600FF"/>
    <a:srgbClr val="FFFFCC"/>
    <a:srgbClr val="CCECFF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4982" autoAdjust="0"/>
  </p:normalViewPr>
  <p:slideViewPr>
    <p:cSldViewPr>
      <p:cViewPr varScale="1">
        <p:scale>
          <a:sx n="143" d="100"/>
          <a:sy n="143" d="100"/>
        </p:scale>
        <p:origin x="648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8E209-1360-4287-A31A-944116C325D3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16B49-A166-4026-9980-76611C21A8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3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761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786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-1905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7"/>
          <p:cNvSpPr txBox="1">
            <a:spLocks/>
          </p:cNvSpPr>
          <p:nvPr/>
        </p:nvSpPr>
        <p:spPr bwMode="auto">
          <a:xfrm>
            <a:off x="638628" y="3453492"/>
            <a:ext cx="4771572" cy="94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Coal and petroleum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Overview of natural resource management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38628" y="2419350"/>
            <a:ext cx="6019800" cy="97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97125" algn="l"/>
                <a:tab pos="2519363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</a:pPr>
            <a:r>
              <a:rPr lang="en-US" altLang="en-US" sz="2900" dirty="0" smtClean="0">
                <a:solidFill>
                  <a:srgbClr val="034EA2"/>
                </a:solidFill>
                <a:latin typeface="Bookman Old Style" pitchFamily="18" charset="0"/>
              </a:rPr>
              <a:t>MANAGEMENT OF	</a:t>
            </a:r>
            <a:r>
              <a:rPr lang="en-US" altLang="en-US" sz="2900" dirty="0">
                <a:solidFill>
                  <a:srgbClr val="034EA2"/>
                </a:solidFill>
                <a:latin typeface="Bookman Old Style" pitchFamily="18" charset="0"/>
              </a:rPr>
              <a:t/>
            </a:r>
            <a:br>
              <a:rPr lang="en-US" altLang="en-US" sz="2900" dirty="0">
                <a:solidFill>
                  <a:srgbClr val="034EA2"/>
                </a:solidFill>
                <a:latin typeface="Bookman Old Style" pitchFamily="18" charset="0"/>
              </a:rPr>
            </a:br>
            <a:r>
              <a:rPr lang="en-US" altLang="en-US" sz="2900" dirty="0" smtClean="0">
                <a:solidFill>
                  <a:srgbClr val="034EA2"/>
                </a:solidFill>
                <a:latin typeface="Bookman Old Style" pitchFamily="18" charset="0"/>
              </a:rPr>
              <a:t>NATURAL RESOURCES</a:t>
            </a:r>
            <a:r>
              <a:rPr lang="en-US" altLang="en-US" sz="3000" dirty="0" smtClean="0">
                <a:solidFill>
                  <a:srgbClr val="034EA2"/>
                </a:solidFill>
                <a:latin typeface="Bookman Old Style" pitchFamily="18" charset="0"/>
              </a:rPr>
              <a:t>		 </a:t>
            </a:r>
            <a:endParaRPr lang="en-US" altLang="en-US" sz="30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6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" y="438150"/>
            <a:ext cx="6019800" cy="782054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Fuel is most commonly used in internal 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combustion engines </a:t>
            </a: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for 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transportation.</a:t>
            </a:r>
            <a:endParaRPr lang="en-US" b="1" dirty="0">
              <a:solidFill>
                <a:schemeClr val="bg1"/>
              </a:solidFill>
              <a:effectLst>
                <a:glow rad="127000">
                  <a:schemeClr val="tx1">
                    <a:alpha val="82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550"/>
            <a:ext cx="424149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1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" y="438150"/>
            <a:ext cx="7162800" cy="11430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Recent </a:t>
            </a: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research in this field concentrates on ensuring complete combustion in these engines in order to increase efficiency and also reduce air pollution.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4085386" cy="2919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57350"/>
            <a:ext cx="3893173" cy="29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08403"/>
            <a:ext cx="3492190" cy="31635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0" y="808403"/>
            <a:ext cx="426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Sustainable management of natural resources is a difficult task.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04950"/>
            <a:ext cx="3492190" cy="2621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5" y="793998"/>
            <a:ext cx="3606551" cy="36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2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70621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In addressing this issue, we need to keep an open mind with regard to the interests of various stakeholders.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25" y="1352550"/>
            <a:ext cx="4126841" cy="2751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65719"/>
            <a:ext cx="4122582" cy="2751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64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706219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We need to accept that people will act with their own best interests as the priority.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52550"/>
            <a:ext cx="5718441" cy="3420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478584"/>
            <a:ext cx="1481580" cy="1584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/>
          <a:stretch/>
        </p:blipFill>
        <p:spPr>
          <a:xfrm>
            <a:off x="7323870" y="1478584"/>
            <a:ext cx="1777225" cy="1584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60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706219"/>
            <a:ext cx="8058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But the realization that such selfish goals will lead to misery for a large number of people and a total destruction of our environment is slowly growing.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7" y="1649527"/>
            <a:ext cx="4014957" cy="3018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74" y="2415144"/>
            <a:ext cx="3256852" cy="22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706219"/>
            <a:ext cx="8058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But the realization that such selfish goals will lead to misery for a large number of </a:t>
            </a:r>
            <a:r>
              <a:rPr lang="en-US" dirty="0" smtClean="0">
                <a:latin typeface="Bookman Old Style" panose="02050604050505020204" pitchFamily="18" charset="0"/>
              </a:rPr>
              <a:t>people.</a:t>
            </a: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9" y="1422245"/>
            <a:ext cx="3898605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07" y="1422245"/>
            <a:ext cx="3922776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809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706219"/>
            <a:ext cx="8058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 total destruction of our environment is slowly growing.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2952750"/>
            <a:ext cx="2744915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1" y="1056501"/>
            <a:ext cx="2770909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1056501"/>
            <a:ext cx="5485125" cy="3686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4994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-21926"/>
            <a:ext cx="9207500" cy="5181002"/>
            <a:chOff x="0" y="0"/>
            <a:chExt cx="9207500" cy="518100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3715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0"/>
              <a:ext cx="9207500" cy="5181002"/>
            </a:xfrm>
            <a:prstGeom prst="rect">
              <a:avLst/>
            </a:prstGeom>
            <a:solidFill>
              <a:schemeClr val="bg2">
                <a:alpha val="69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485775" y="619304"/>
            <a:ext cx="7513322" cy="11430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glow rad="127000">
                  <a:schemeClr val="tx1">
                    <a:alpha val="82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28575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C0099"/>
                </a:solidFill>
                <a:latin typeface="Bookman Old Style" panose="02050604050505020204" pitchFamily="18" charset="0"/>
              </a:rPr>
              <a:t>AN OVERVIEW OF NATURAL </a:t>
            </a:r>
            <a:r>
              <a:rPr lang="en-US" b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RESOURCE MANAGEMENT</a:t>
            </a:r>
            <a:endParaRPr lang="en-US" b="1" dirty="0">
              <a:solidFill>
                <a:srgbClr val="CC0099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5454" y="2112000"/>
            <a:ext cx="1955800" cy="1955800"/>
            <a:chOff x="2362200" y="1897165"/>
            <a:chExt cx="3124200" cy="3124200"/>
          </a:xfrm>
        </p:grpSpPr>
        <p:sp>
          <p:nvSpPr>
            <p:cNvPr id="5" name="Oval 4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11" t="2285" b="1"/>
            <a:stretch/>
          </p:blipFill>
          <p:spPr>
            <a:xfrm>
              <a:off x="2603500" y="2000566"/>
              <a:ext cx="2717800" cy="2797049"/>
            </a:xfrm>
            <a:prstGeom prst="ellipse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892348" y="2100531"/>
            <a:ext cx="1955800" cy="1955800"/>
            <a:chOff x="2362200" y="1897165"/>
            <a:chExt cx="3124200" cy="3124200"/>
          </a:xfrm>
        </p:grpSpPr>
        <p:sp>
          <p:nvSpPr>
            <p:cNvPr id="9" name="Oval 8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740" y="2198790"/>
              <a:ext cx="2016760" cy="2520950"/>
            </a:xfrm>
            <a:prstGeom prst="round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878893" y="2091919"/>
            <a:ext cx="1955800" cy="1955800"/>
            <a:chOff x="2362200" y="1897165"/>
            <a:chExt cx="3124200" cy="3124200"/>
          </a:xfrm>
        </p:grpSpPr>
        <p:sp>
          <p:nvSpPr>
            <p:cNvPr id="12" name="Oval 11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366" y="2355273"/>
              <a:ext cx="2585546" cy="2228271"/>
            </a:xfrm>
            <a:prstGeom prst="roundRect">
              <a:avLst/>
            </a:prstGeom>
            <a:effectLst>
              <a:softEdge rad="63500"/>
            </a:effectLst>
          </p:spPr>
        </p:pic>
      </p:grpSp>
      <p:grpSp>
        <p:nvGrpSpPr>
          <p:cNvPr id="14" name="Group 13"/>
          <p:cNvGrpSpPr/>
          <p:nvPr/>
        </p:nvGrpSpPr>
        <p:grpSpPr>
          <a:xfrm>
            <a:off x="605454" y="2091919"/>
            <a:ext cx="1955800" cy="1955800"/>
            <a:chOff x="2362200" y="1897165"/>
            <a:chExt cx="3124200" cy="3124200"/>
          </a:xfrm>
        </p:grpSpPr>
        <p:sp>
          <p:nvSpPr>
            <p:cNvPr id="15" name="Oval 14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739" y="2916115"/>
              <a:ext cx="2016761" cy="1086299"/>
            </a:xfrm>
            <a:prstGeom prst="round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5454" y="2068781"/>
            <a:ext cx="1955800" cy="1955800"/>
            <a:chOff x="2362200" y="1897165"/>
            <a:chExt cx="3124200" cy="3124200"/>
          </a:xfrm>
        </p:grpSpPr>
        <p:sp>
          <p:nvSpPr>
            <p:cNvPr id="18" name="Oval 17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692" y="2355273"/>
              <a:ext cx="1856893" cy="22282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2878893" y="2112000"/>
            <a:ext cx="1955800" cy="1955800"/>
            <a:chOff x="2362200" y="1897165"/>
            <a:chExt cx="3124200" cy="3124200"/>
          </a:xfrm>
        </p:grpSpPr>
        <p:sp>
          <p:nvSpPr>
            <p:cNvPr id="21" name="Oval 20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290" y="2095962"/>
              <a:ext cx="2788019" cy="2726606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35" name="Rectangle 34"/>
          <p:cNvSpPr/>
          <p:nvPr/>
        </p:nvSpPr>
        <p:spPr>
          <a:xfrm>
            <a:off x="508000" y="667906"/>
            <a:ext cx="4925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Bookman Old Style" panose="02050604050505020204" pitchFamily="18" charset="0"/>
              </a:rPr>
              <a:t>Going beyond laws, rules and regulations, 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181600" y="664607"/>
            <a:ext cx="2585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7033"/>
                </a:solidFill>
                <a:latin typeface="Bookman Old Style" panose="02050604050505020204" pitchFamily="18" charset="0"/>
              </a:rPr>
              <a:t>we need to tailor our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72" y="943749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7033"/>
                </a:solidFill>
                <a:latin typeface="Bookman Old Style" panose="02050604050505020204" pitchFamily="18" charset="0"/>
              </a:rPr>
              <a:t>requirements,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045089" y="947440"/>
            <a:ext cx="3448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Bookman Old Style" panose="02050604050505020204" pitchFamily="18" charset="0"/>
              </a:rPr>
              <a:t>individually and collectively, 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83589" y="940389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C0099"/>
                </a:solidFill>
                <a:latin typeface="Bookman Old Style" panose="02050604050505020204" pitchFamily="18" charset="0"/>
              </a:rPr>
              <a:t>so that the benefits of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72" y="1211997"/>
            <a:ext cx="7614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CC0099"/>
                </a:solidFill>
                <a:latin typeface="Bookman Old Style" panose="02050604050505020204" pitchFamily="18" charset="0"/>
              </a:rPr>
              <a:t>development </a:t>
            </a:r>
            <a:r>
              <a:rPr lang="en-US" i="1" dirty="0">
                <a:solidFill>
                  <a:srgbClr val="CC0099"/>
                </a:solidFill>
                <a:latin typeface="Bookman Old Style" panose="02050604050505020204" pitchFamily="18" charset="0"/>
              </a:rPr>
              <a:t>reach everyone now and for all generations to come.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168900" y="2112000"/>
            <a:ext cx="1955800" cy="1955800"/>
            <a:chOff x="2362200" y="1897165"/>
            <a:chExt cx="3124200" cy="3124200"/>
          </a:xfrm>
        </p:grpSpPr>
        <p:sp>
          <p:nvSpPr>
            <p:cNvPr id="43" name="Oval 42"/>
            <p:cNvSpPr/>
            <p:nvPr/>
          </p:nvSpPr>
          <p:spPr>
            <a:xfrm>
              <a:off x="2362200" y="1897165"/>
              <a:ext cx="3124200" cy="3124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487" y="1897165"/>
              <a:ext cx="3103913" cy="3105879"/>
            </a:xfrm>
            <a:prstGeom prst="ellipse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1185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82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86" y="2045737"/>
            <a:ext cx="1374530" cy="1108779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73008" y="3028950"/>
            <a:ext cx="3003592" cy="1600200"/>
            <a:chOff x="273008" y="3028950"/>
            <a:chExt cx="3003592" cy="1600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87"/>
            <a:stretch/>
          </p:blipFill>
          <p:spPr>
            <a:xfrm>
              <a:off x="1360562" y="3028950"/>
              <a:ext cx="1916038" cy="12397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08" y="3513839"/>
              <a:ext cx="1609493" cy="1115311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40625" y="4623110"/>
            <a:ext cx="3153427" cy="369332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Huge </a:t>
            </a:r>
            <a:r>
              <a:rPr lang="en-US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reservoirs of carbon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20527" y="623699"/>
            <a:ext cx="856865" cy="747728"/>
            <a:chOff x="1835696" y="469694"/>
            <a:chExt cx="856865" cy="7477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703890" y="2790074"/>
            <a:ext cx="747728" cy="747728"/>
            <a:chOff x="1861686" y="469694"/>
            <a:chExt cx="747728" cy="74772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6" y="469694"/>
              <a:ext cx="747728" cy="747728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055719" y="609243"/>
              <a:ext cx="3561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>
                    <a:glow rad="127000">
                      <a:schemeClr val="bg1">
                        <a:alpha val="78000"/>
                      </a:schemeClr>
                    </a:glow>
                  </a:effectLst>
                  <a:latin typeface="Bookman Old Style" panose="02050604050505020204" pitchFamily="18" charset="0"/>
                </a:rPr>
                <a:t>C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20236" y="703237"/>
            <a:ext cx="856865" cy="747728"/>
            <a:chOff x="1835696" y="469694"/>
            <a:chExt cx="856865" cy="74772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634449" y="1407358"/>
            <a:ext cx="856865" cy="747728"/>
            <a:chOff x="1835696" y="469694"/>
            <a:chExt cx="856865" cy="74772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4591413" y="1481395"/>
            <a:ext cx="856865" cy="747728"/>
            <a:chOff x="1835696" y="469694"/>
            <a:chExt cx="856865" cy="747728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5291023" y="751069"/>
            <a:ext cx="856865" cy="747728"/>
            <a:chOff x="1835696" y="469694"/>
            <a:chExt cx="856865" cy="747728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469694"/>
              <a:ext cx="799709" cy="74772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1921040" y="542337"/>
              <a:ext cx="771521" cy="613257"/>
              <a:chOff x="1921040" y="542337"/>
              <a:chExt cx="771521" cy="61325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100323" y="542337"/>
                <a:ext cx="3561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921040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378051" y="786262"/>
                <a:ext cx="3145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effectLst>
                      <a:glow rad="127000">
                        <a:schemeClr val="bg1">
                          <a:alpha val="78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o</a:t>
                </a:r>
                <a:endParaRPr lang="en-US" dirty="0"/>
              </a:p>
            </p:txBody>
          </p:sp>
        </p:grp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66521" y="220826"/>
            <a:ext cx="952500" cy="140017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01611">
            <a:off x="4761013" y="2120410"/>
            <a:ext cx="1374530" cy="1108779"/>
          </a:xfrm>
          <a:prstGeom prst="rect">
            <a:avLst/>
          </a:prstGeom>
        </p:spPr>
      </p:pic>
      <p:sp>
        <p:nvSpPr>
          <p:cNvPr id="50" name="AutoShape 2" descr="http://i.livescience.com/images/i/000/070/693/original/global-warming.jpeg?141217869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AutoShape 4" descr="http://i.livescience.com/images/i/000/070/693/original/global-warming.jpeg?141217869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t="12758" r="40704" b="13363"/>
          <a:stretch/>
        </p:blipFill>
        <p:spPr bwMode="auto">
          <a:xfrm>
            <a:off x="6147888" y="1849333"/>
            <a:ext cx="2833356" cy="3069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Cloud Callout 52"/>
          <p:cNvSpPr/>
          <p:nvPr/>
        </p:nvSpPr>
        <p:spPr>
          <a:xfrm>
            <a:off x="2545903" y="2059703"/>
            <a:ext cx="3365935" cy="1739839"/>
          </a:xfrm>
          <a:prstGeom prst="cloudCallout">
            <a:avLst>
              <a:gd name="adj1" fmla="val -41659"/>
              <a:gd name="adj2" fmla="val 63412"/>
            </a:avLst>
          </a:prstGeom>
          <a:solidFill>
            <a:srgbClr val="97F7B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Another way of looking at coal and petroleum is ………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227925" y="990037"/>
            <a:ext cx="2892425" cy="893863"/>
          </a:xfrm>
          <a:prstGeom prst="wedgeRoundRectCallout">
            <a:avLst>
              <a:gd name="adj1" fmla="val -21361"/>
              <a:gd name="adj2" fmla="val 146927"/>
              <a:gd name="adj3" fmla="val 16667"/>
            </a:avLst>
          </a:prstGeom>
          <a:solidFill>
            <a:srgbClr val="97F7B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I</a:t>
            </a:r>
            <a:r>
              <a:rPr lang="en-US" dirty="0" smtClean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f </a:t>
            </a:r>
            <a:r>
              <a:rPr lang="en-US" dirty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all of this carbon is converted to carbon </a:t>
            </a:r>
            <a:r>
              <a:rPr lang="en-US" dirty="0" smtClean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dioxide</a:t>
            </a:r>
            <a:r>
              <a:rPr lang="en-US" dirty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55" name="Rounded Rectangular Callout 54"/>
          <p:cNvSpPr/>
          <p:nvPr/>
        </p:nvSpPr>
        <p:spPr>
          <a:xfrm>
            <a:off x="2618917" y="2389298"/>
            <a:ext cx="3528971" cy="1259505"/>
          </a:xfrm>
          <a:prstGeom prst="wedgeRoundRectCallout">
            <a:avLst>
              <a:gd name="adj1" fmla="val 70540"/>
              <a:gd name="adj2" fmla="val 54434"/>
              <a:gd name="adj3" fmla="val 16667"/>
            </a:avLst>
          </a:prstGeom>
          <a:solidFill>
            <a:srgbClr val="97F7B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T</a:t>
            </a:r>
            <a:r>
              <a:rPr lang="en-US" dirty="0" smtClean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hen </a:t>
            </a:r>
            <a:r>
              <a:rPr lang="en-US" dirty="0">
                <a:solidFill>
                  <a:srgbClr val="0000FF"/>
                </a:solidFill>
                <a:effectLst/>
                <a:latin typeface="Bookman Old Style" panose="02050604050505020204" pitchFamily="18" charset="0"/>
              </a:rPr>
              <a:t>the amount of carbon dioxide in the atmosphere is going to increase leading to intense global warming. </a:t>
            </a:r>
          </a:p>
        </p:txBody>
      </p:sp>
    </p:spTree>
    <p:extLst>
      <p:ext uri="{BB962C8B-B14F-4D97-AF65-F5344CB8AC3E}">
        <p14:creationId xmlns:p14="http://schemas.microsoft.com/office/powerpoint/2010/main" val="34137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8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3" grpId="0" animBg="1"/>
      <p:bldP spid="53" grpId="1" animBg="1"/>
      <p:bldP spid="54" grpId="0" animBg="1"/>
      <p:bldP spid="55" grpId="0" animBg="1"/>
      <p:bldP spid="5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4800" y="361950"/>
            <a:ext cx="6172200" cy="369332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Thus, we need to use these resources judiciously.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5" y="971550"/>
            <a:ext cx="3808215" cy="3797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971550"/>
            <a:ext cx="2766383" cy="27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61950"/>
            <a:ext cx="7086600" cy="8382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Some simple choices can make a difference in our energy 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consumption patterns</a:t>
            </a: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. </a:t>
            </a:r>
          </a:p>
        </p:txBody>
      </p:sp>
      <p:pic>
        <p:nvPicPr>
          <p:cNvPr id="4098" name="Picture 2" descr="C:\Users\ADMIN\Downloads\fuel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87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733800" y="1200150"/>
            <a:ext cx="5410200" cy="3438475"/>
            <a:chOff x="4152900" y="411878"/>
            <a:chExt cx="5410200" cy="34384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330" y="2316878"/>
              <a:ext cx="1564770" cy="1533475"/>
            </a:xfrm>
            <a:prstGeom prst="rect">
              <a:avLst/>
            </a:prstGeom>
          </p:spPr>
        </p:pic>
        <p:sp>
          <p:nvSpPr>
            <p:cNvPr id="6" name="Cloud Callout 5"/>
            <p:cNvSpPr/>
            <p:nvPr/>
          </p:nvSpPr>
          <p:spPr>
            <a:xfrm>
              <a:off x="4152900" y="411878"/>
              <a:ext cx="4394312" cy="2577456"/>
            </a:xfrm>
            <a:prstGeom prst="cloudCallout">
              <a:avLst>
                <a:gd name="adj1" fmla="val 46695"/>
                <a:gd name="adj2" fmla="val 57232"/>
              </a:avLst>
            </a:prstGeom>
            <a:gradFill flip="none" rotWithShape="1">
              <a:gsLst>
                <a:gs pos="64000">
                  <a:srgbClr val="54C9F6"/>
                </a:gs>
                <a:gs pos="13000">
                  <a:srgbClr val="00B0F0"/>
                </a:gs>
                <a:gs pos="92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ln w="12700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Bookman Old Style" pitchFamily="18" charset="0"/>
                </a:rPr>
                <a:t>Now let us see some examples of simple choices ….</a:t>
              </a:r>
              <a:endParaRPr lang="en-US" sz="2400" b="1" dirty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5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438151"/>
            <a:ext cx="6781800" cy="6858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Taking a bus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, over  </a:t>
            </a: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using your personal vehicle or walking/cycling.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231900"/>
            <a:ext cx="5740765" cy="2652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90" y="3536950"/>
            <a:ext cx="2553510" cy="1600200"/>
          </a:xfrm>
          <a:prstGeom prst="roundRect">
            <a:avLst>
              <a:gd name="adj" fmla="val 34921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5" y="3384550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0"/>
          <a:stretch/>
        </p:blipFill>
        <p:spPr>
          <a:xfrm flipH="1">
            <a:off x="5943600" y="1200150"/>
            <a:ext cx="30670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4800" y="438151"/>
            <a:ext cx="6781800" cy="6858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2"/>
            </a:pP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Using bulbs or fluorescent tubes in your homes.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28750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28750"/>
            <a:ext cx="4111588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80975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4800" y="438151"/>
            <a:ext cx="4876800" cy="6858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3"/>
            </a:pP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Using the lift or taking the stairs.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4" y="1428750"/>
            <a:ext cx="2366492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1400" y="1352550"/>
            <a:ext cx="25908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80975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5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4800" y="438151"/>
            <a:ext cx="6553200" cy="6858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 startAt="4"/>
            </a:pP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Wearing an extra sweater or using a heating device (heater 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or ‘</a:t>
            </a:r>
            <a:r>
              <a:rPr lang="en-US" b="1" dirty="0" err="1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sigri</a:t>
            </a: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’) on cold days.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9746"/>
            <a:ext cx="3015315" cy="3015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0200" y="1200150"/>
            <a:ext cx="3429000" cy="2282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466" y="1427967"/>
            <a:ext cx="2268534" cy="1674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23053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" y="438151"/>
            <a:ext cx="5562600" cy="685800"/>
          </a:xfrm>
          <a:prstGeom prst="roundRect">
            <a:avLst/>
          </a:prstGeom>
          <a:solidFill>
            <a:srgbClr val="FFC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The management of coal and petroleum also addresses the </a:t>
            </a:r>
            <a:r>
              <a:rPr lang="en-US" b="1" dirty="0" smtClean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efficiency of </a:t>
            </a:r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>
                      <a:alpha val="82000"/>
                    </a:schemeClr>
                  </a:glow>
                </a:effectLst>
                <a:latin typeface="Bookman Old Style" panose="02050604050505020204" pitchFamily="18" charset="0"/>
              </a:rPr>
              <a:t>our machines.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" y="1181878"/>
            <a:ext cx="4282490" cy="3211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88228"/>
            <a:ext cx="4133818" cy="2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10260</TotalTime>
  <Words>391</Words>
  <Application>Microsoft Office PowerPoint</Application>
  <PresentationFormat>On-screen Show (16:9)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vedika</dc:creator>
  <cp:lastModifiedBy>T.S BORA</cp:lastModifiedBy>
  <cp:revision>860</cp:revision>
  <dcterms:created xsi:type="dcterms:W3CDTF">2013-09-21T02:10:41Z</dcterms:created>
  <dcterms:modified xsi:type="dcterms:W3CDTF">2022-04-25T02:38:17Z</dcterms:modified>
</cp:coreProperties>
</file>